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84" r:id="rId3"/>
    <p:sldId id="283" r:id="rId4"/>
    <p:sldId id="296" r:id="rId5"/>
    <p:sldId id="292" r:id="rId6"/>
    <p:sldId id="301" r:id="rId7"/>
    <p:sldId id="302" r:id="rId8"/>
    <p:sldId id="303" r:id="rId9"/>
    <p:sldId id="304" r:id="rId10"/>
    <p:sldId id="305" r:id="rId11"/>
    <p:sldId id="306" r:id="rId12"/>
    <p:sldId id="293" r:id="rId13"/>
    <p:sldId id="298" r:id="rId14"/>
    <p:sldId id="295" r:id="rId15"/>
    <p:sldId id="299" r:id="rId16"/>
    <p:sldId id="300" r:id="rId17"/>
    <p:sldId id="294" r:id="rId18"/>
    <p:sldId id="282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2553" autoAdjust="0"/>
  </p:normalViewPr>
  <p:slideViewPr>
    <p:cSldViewPr>
      <p:cViewPr>
        <p:scale>
          <a:sx n="75" d="100"/>
          <a:sy n="75" d="100"/>
        </p:scale>
        <p:origin x="-108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9552" y="1412776"/>
            <a:ext cx="8064895" cy="43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8975" y="1886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59631" y="215441"/>
            <a:ext cx="7540327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 hasCustomPrompt="1"/>
          </p:nvPr>
        </p:nvSpPr>
        <p:spPr bwMode="auto">
          <a:xfrm>
            <a:off x="755576" y="1501899"/>
            <a:ext cx="79208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Wingdings" pitchFamily="2" charset="2"/>
              <a:buChar char="ü"/>
              <a:defRPr baseline="0"/>
            </a:lvl1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 smtClean="0">
                <a:latin typeface="Arial Unicode MS" pitchFamily="34" charset="-128"/>
              </a:rPr>
              <a:t>Ideia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 err="1" smtClean="0">
                <a:latin typeface="Arial Unicode MS" pitchFamily="34" charset="-128"/>
              </a:rPr>
              <a:t>nagusia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>
                <a:latin typeface="Arial Unicode MS" pitchFamily="34" charset="-128"/>
              </a:rPr>
              <a:t>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5580063" y="2276475"/>
            <a:ext cx="3168650" cy="3065463"/>
            <a:chOff x="3035" y="1570"/>
            <a:chExt cx="2204" cy="2158"/>
          </a:xfrm>
        </p:grpSpPr>
        <p:pic>
          <p:nvPicPr>
            <p:cNvPr id="6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82637"/>
            <a:ext cx="7772400" cy="2187675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209107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2716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380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F952-DEB4-4628-9148-1FA6329BAFC3}" type="datetimeFigureOut">
              <a:rPr lang="es-ES"/>
              <a:pPr>
                <a:defRPr/>
              </a:pPr>
              <a:t>16/11/2017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1682-C07D-4789-A0B6-44DAA6D414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91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12776"/>
            <a:ext cx="82809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9" r:id="rId7"/>
    <p:sldLayoutId id="2147483885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idetza.euskadi.eus/informacion/i-botika-informacion-ciudadana-sobre-medicamentos/r85-pkcevi08/es/" TargetMode="External"/><Relationship Id="rId2" Type="http://schemas.openxmlformats.org/officeDocument/2006/relationships/hyperlink" Target="http://www.msssi.gob.es/ciudadanos/accidentes/accidentesTrafico/docs/Medicamentos_conduccion_PoblacionGeneral_horizontal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rafikoa.net/wps/wcm/connect/0d2a2c804b00b1c891aebf2db17d2efd/MEDICAMENTOS-folleto.pdf?MOD=AJPER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hyperlink" Target="http://www.osakidetza.euskadi.eus/contenidos/informacion/cevime_infac_2017/eu_def/adjuntos/INFAC_Vol_25_n_7_sendagaiak_eta_gidatzea.pdf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sz="4000" dirty="0" smtClean="0"/>
              <a:t>SENDAGAIAK ETA GIDATZEA</a:t>
            </a:r>
            <a:r>
              <a:rPr lang="es-ES_tradnl" sz="4000" dirty="0" smtClean="0">
                <a:solidFill>
                  <a:schemeClr val="tx2"/>
                </a:solidFill>
              </a:rPr>
              <a:t/>
            </a:r>
            <a:br>
              <a:rPr lang="es-ES_tradnl" sz="4000" dirty="0" smtClean="0">
                <a:solidFill>
                  <a:schemeClr val="tx2"/>
                </a:solidFill>
              </a:rPr>
            </a:br>
            <a:r>
              <a:rPr lang="es-ES_tradnl" sz="4000" dirty="0" smtClean="0">
                <a:solidFill>
                  <a:schemeClr val="tx2"/>
                </a:solidFill>
              </a:rPr>
              <a:t/>
            </a:r>
            <a:br>
              <a:rPr lang="es-ES_tradnl" sz="4000" dirty="0" smtClean="0">
                <a:solidFill>
                  <a:schemeClr val="tx2"/>
                </a:solidFill>
              </a:rPr>
            </a:br>
            <a:r>
              <a:rPr lang="es-ES_tradnl" sz="4000" dirty="0" smtClean="0">
                <a:solidFill>
                  <a:schemeClr val="tx2"/>
                </a:solidFill>
              </a:rPr>
              <a:t>25 </a:t>
            </a:r>
            <a:r>
              <a:rPr lang="es-ES_tradnl" sz="4000" dirty="0" err="1" smtClean="0">
                <a:solidFill>
                  <a:schemeClr val="tx2"/>
                </a:solidFill>
              </a:rPr>
              <a:t>Lib</a:t>
            </a:r>
            <a:r>
              <a:rPr lang="es-ES_tradnl" sz="4000" dirty="0" smtClean="0">
                <a:solidFill>
                  <a:schemeClr val="tx2"/>
                </a:solidFill>
              </a:rPr>
              <a:t>, 7 </a:t>
            </a:r>
            <a:r>
              <a:rPr lang="es-ES_tradnl" sz="4000" dirty="0" err="1" smtClean="0">
                <a:solidFill>
                  <a:schemeClr val="tx2"/>
                </a:solidFill>
              </a:rPr>
              <a:t>zk</a:t>
            </a:r>
            <a:r>
              <a:rPr lang="es-ES_tradnl" sz="4000" dirty="0" smtClean="0">
                <a:solidFill>
                  <a:schemeClr val="tx2"/>
                </a:solidFill>
              </a:rPr>
              <a:t>. 2017 </a:t>
            </a:r>
            <a:r>
              <a:rPr lang="es-ES_tradnl" sz="4000" dirty="0" err="1" smtClean="0">
                <a:solidFill>
                  <a:schemeClr val="tx2"/>
                </a:solidFill>
              </a:rPr>
              <a:t>urtea</a:t>
            </a:r>
            <a:r>
              <a:rPr lang="es-ES_tradnl" sz="4000" dirty="0" smtClean="0">
                <a:solidFill>
                  <a:schemeClr val="tx2"/>
                </a:solidFill>
              </a:rPr>
              <a:t/>
            </a:r>
            <a:br>
              <a:rPr lang="es-ES_tradnl" sz="4000" dirty="0" smtClean="0">
                <a:solidFill>
                  <a:schemeClr val="tx2"/>
                </a:solidFill>
              </a:rPr>
            </a:br>
            <a:endParaRPr lang="es-ES" sz="4000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Taula: </a:t>
            </a:r>
            <a:r>
              <a:rPr lang="es-ES" sz="2000" b="1" dirty="0" err="1"/>
              <a:t>Gidatzeko</a:t>
            </a:r>
            <a:r>
              <a:rPr lang="es-ES" sz="2000" b="1" dirty="0"/>
              <a:t> </a:t>
            </a:r>
            <a:r>
              <a:rPr lang="es-ES" sz="2000" b="1" dirty="0" err="1"/>
              <a:t>gaitasuna</a:t>
            </a:r>
            <a:r>
              <a:rPr lang="es-ES" sz="2000" b="1" dirty="0"/>
              <a:t> </a:t>
            </a:r>
            <a:r>
              <a:rPr lang="es-ES" sz="2000" b="1" dirty="0" err="1"/>
              <a:t>oztopatu</a:t>
            </a:r>
            <a:r>
              <a:rPr lang="es-ES" sz="2000" b="1" dirty="0"/>
              <a:t>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/>
              <a:t>sendagaiak</a:t>
            </a:r>
            <a:r>
              <a:rPr lang="es-ES" sz="2000" b="1" dirty="0"/>
              <a:t> </a:t>
            </a:r>
            <a:r>
              <a:rPr lang="es-ES" sz="2000" b="1" dirty="0" smtClean="0"/>
              <a:t>(V)</a:t>
            </a:r>
            <a:endParaRPr lang="es-E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4789" r="32928" b="43848"/>
          <a:stretch/>
        </p:blipFill>
        <p:spPr bwMode="auto">
          <a:xfrm>
            <a:off x="446891" y="1484784"/>
            <a:ext cx="8398137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Taula: </a:t>
            </a:r>
            <a:r>
              <a:rPr lang="es-ES" sz="2000" b="1" dirty="0" err="1"/>
              <a:t>Gidatzeko</a:t>
            </a:r>
            <a:r>
              <a:rPr lang="es-ES" sz="2000" b="1" dirty="0"/>
              <a:t> </a:t>
            </a:r>
            <a:r>
              <a:rPr lang="es-ES" sz="2000" b="1" dirty="0" err="1"/>
              <a:t>gaitasuna</a:t>
            </a:r>
            <a:r>
              <a:rPr lang="es-ES" sz="2000" b="1" dirty="0"/>
              <a:t> </a:t>
            </a:r>
            <a:r>
              <a:rPr lang="es-ES" sz="2000" b="1" dirty="0" err="1"/>
              <a:t>oztopatu</a:t>
            </a:r>
            <a:r>
              <a:rPr lang="es-ES" sz="2000" b="1" dirty="0"/>
              <a:t>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/>
              <a:t>sendagaiak</a:t>
            </a:r>
            <a:r>
              <a:rPr lang="es-ES" sz="2000" b="1" dirty="0"/>
              <a:t> (</a:t>
            </a:r>
            <a:r>
              <a:rPr lang="es-ES" sz="2000" b="1" dirty="0" smtClean="0"/>
              <a:t>VI)</a:t>
            </a:r>
            <a:endParaRPr lang="es-E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3187" r="32327" b="43847"/>
          <a:stretch/>
        </p:blipFill>
        <p:spPr bwMode="auto">
          <a:xfrm>
            <a:off x="467544" y="1484784"/>
            <a:ext cx="8216338" cy="36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PRESKRIBATZEKO GOMENDIOAK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Arreta </a:t>
            </a:r>
            <a:r>
              <a:rPr lang="eu-ES" sz="2800" dirty="0"/>
              <a:t>berezia a</a:t>
            </a:r>
            <a:r>
              <a:rPr lang="eu-ES" sz="2800" dirty="0" smtClean="0"/>
              <a:t>rrisku </a:t>
            </a:r>
            <a:r>
              <a:rPr lang="eu-ES" sz="2800" dirty="0"/>
              <a:t>handiena </a:t>
            </a:r>
            <a:r>
              <a:rPr lang="eu-ES" sz="2800" dirty="0" smtClean="0"/>
              <a:t>dutenengan</a:t>
            </a:r>
            <a:r>
              <a:rPr lang="eu-ES" dirty="0" smtClean="0"/>
              <a:t>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u-ES" sz="2400" dirty="0" smtClean="0"/>
              <a:t>adineko </a:t>
            </a:r>
            <a:r>
              <a:rPr lang="eu-ES" sz="2400" dirty="0"/>
              <a:t>pazienteengan, </a:t>
            </a:r>
            <a:r>
              <a:rPr lang="eu-ES" sz="2400" dirty="0" err="1"/>
              <a:t>paziente</a:t>
            </a:r>
            <a:r>
              <a:rPr lang="eu-ES" sz="2400" dirty="0"/>
              <a:t> </a:t>
            </a:r>
            <a:r>
              <a:rPr lang="eu-ES" sz="2400" dirty="0" err="1"/>
              <a:t>polimedikatuengan</a:t>
            </a:r>
            <a:r>
              <a:rPr lang="eu-ES" sz="2400" dirty="0"/>
              <a:t>, arrisku bereziko patologiak dituztenengan (diabetesa, giltzurrun-gutxiegitasuna, epilepsia, </a:t>
            </a:r>
            <a:r>
              <a:rPr lang="eu-ES" sz="2400" dirty="0" err="1" smtClean="0"/>
              <a:t>Parkinson</a:t>
            </a:r>
            <a:r>
              <a:rPr lang="eu-ES" sz="2400" dirty="0" smtClean="0"/>
              <a:t> </a:t>
            </a:r>
            <a:r>
              <a:rPr lang="eu-ES" sz="2400" dirty="0"/>
              <a:t>gaitza, depresioa...)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Baita ere: Gidari profesionalak </a:t>
            </a:r>
            <a:r>
              <a:rPr lang="eu-ES" sz="2800" dirty="0"/>
              <a:t>edo egunean </a:t>
            </a:r>
            <a:r>
              <a:rPr lang="eu-ES" sz="2800" dirty="0" smtClean="0"/>
              <a:t>&gt;40 min jarraian gidatu edo </a:t>
            </a:r>
            <a:r>
              <a:rPr lang="eu-ES" sz="2800" dirty="0"/>
              <a:t>makina </a:t>
            </a:r>
            <a:r>
              <a:rPr lang="eu-ES" sz="2800" dirty="0" smtClean="0"/>
              <a:t>arriskutsuen erabiltzaileak. 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214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PRESKRIBATZEKO GOMENDIOAK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Gidatzeko </a:t>
            </a:r>
            <a:r>
              <a:rPr lang="eu-ES" sz="2800" dirty="0"/>
              <a:t>gaitasunean eraginik ez duen edo eragin minimoa duen </a:t>
            </a:r>
            <a:r>
              <a:rPr lang="eu-ES" sz="2800" dirty="0" err="1"/>
              <a:t>alternatiba</a:t>
            </a:r>
            <a:r>
              <a:rPr lang="eu-ES" sz="2800" dirty="0"/>
              <a:t> aukeratu</a:t>
            </a:r>
            <a:r>
              <a:rPr lang="eu-ES" sz="2800" dirty="0" smtClean="0"/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Eragin </a:t>
            </a:r>
            <a:r>
              <a:rPr lang="eu-ES" sz="2800" dirty="0" err="1"/>
              <a:t>sistemiko</a:t>
            </a:r>
            <a:r>
              <a:rPr lang="eu-ES" sz="2800" dirty="0"/>
              <a:t> gutxien sortzen duen administrazio-bidea aukeratu (topikoa, sudurretik) </a:t>
            </a:r>
            <a:endParaRPr lang="eu-ES" sz="28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Dosia </a:t>
            </a:r>
            <a:r>
              <a:rPr lang="eu-ES" sz="2800" dirty="0" err="1"/>
              <a:t>eta/edo</a:t>
            </a:r>
            <a:r>
              <a:rPr lang="eu-ES" sz="2800" dirty="0"/>
              <a:t> </a:t>
            </a:r>
            <a:r>
              <a:rPr lang="eu-ES" sz="2800" dirty="0" err="1"/>
              <a:t> hartzeko</a:t>
            </a:r>
            <a:r>
              <a:rPr lang="eu-ES" sz="2800" dirty="0"/>
              <a:t> ordutegiak egokitu (adibidez, dosi bakarra </a:t>
            </a:r>
            <a:r>
              <a:rPr lang="eu-ES" sz="2800" dirty="0" smtClean="0"/>
              <a:t>gauean)</a:t>
            </a:r>
            <a:endParaRPr lang="es-ES" sz="2800" dirty="0"/>
          </a:p>
          <a:p>
            <a:pPr>
              <a:buClr>
                <a:schemeClr val="tx2">
                  <a:lumMod val="50000"/>
                </a:schemeClr>
              </a:buClr>
            </a:pPr>
            <a:endParaRPr lang="eu-ES" sz="28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sz="2800" dirty="0" smtClean="0"/>
              <a:t>PRESBIDE: </a:t>
            </a:r>
            <a:r>
              <a:rPr lang="eu-ES" sz="2800" dirty="0" err="1"/>
              <a:t>somnolentziari</a:t>
            </a:r>
            <a:r>
              <a:rPr lang="eu-ES" sz="2800" dirty="0"/>
              <a:t> </a:t>
            </a:r>
            <a:r>
              <a:rPr lang="eu-ES" sz="2800" dirty="0" smtClean="0"/>
              <a:t>buruzko informazioa pazientearentzako </a:t>
            </a:r>
            <a:r>
              <a:rPr lang="eu-ES" sz="2800" dirty="0"/>
              <a:t>gomendioen atalean jasotzen da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50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tx2"/>
                </a:solidFill>
                <a:latin typeface="Arial Black" pitchFamily="34" charset="0"/>
              </a:rPr>
              <a:t>OSASUN-ARLOKO PROFESIONALAK PAZIENTEARI EMAN BEHAR DION INFORMAZIOA (I)</a:t>
            </a:r>
            <a:endParaRPr lang="es-ES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dirty="0" smtClean="0"/>
              <a:t>Gidatzearen </a:t>
            </a:r>
            <a:r>
              <a:rPr lang="eu-ES" dirty="0"/>
              <a:t>inguruko piktograma duten sendagaiak preskribatzen direnean </a:t>
            </a:r>
            <a:r>
              <a:rPr lang="eu-ES" dirty="0" smtClean="0"/>
              <a:t>informatu</a:t>
            </a:r>
            <a:endParaRPr lang="es-ES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 descr="https://www.aemps.gob.es/industria/etiquetado/conduccion/img/conduccion-pic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14327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/>
          <a:srcRect l="27038" t="30365" r="51234" b="52084"/>
          <a:stretch/>
        </p:blipFill>
        <p:spPr bwMode="auto">
          <a:xfrm>
            <a:off x="4211960" y="3198236"/>
            <a:ext cx="4143990" cy="158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18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5980"/>
            <a:ext cx="8229600" cy="1143000"/>
          </a:xfrm>
        </p:spPr>
        <p:txBody>
          <a:bodyPr/>
          <a:lstStyle/>
          <a:p>
            <a:r>
              <a:rPr lang="es-ES" sz="2800" dirty="0" err="1" smtClean="0"/>
              <a:t>Sendagaien</a:t>
            </a:r>
            <a:r>
              <a:rPr lang="es-ES" sz="2800" dirty="0" smtClean="0"/>
              <a:t> eta </a:t>
            </a:r>
            <a:r>
              <a:rPr lang="es-ES" sz="2800" dirty="0" err="1" smtClean="0"/>
              <a:t>gidatzearen</a:t>
            </a:r>
            <a:r>
              <a:rPr lang="es-ES" sz="2800" dirty="0" smtClean="0"/>
              <a:t> </a:t>
            </a:r>
            <a:br>
              <a:rPr lang="es-ES" sz="2800" dirty="0" smtClean="0"/>
            </a:br>
            <a:r>
              <a:rPr lang="es-ES" sz="2800" dirty="0" err="1" smtClean="0"/>
              <a:t>inguruko</a:t>
            </a:r>
            <a:r>
              <a:rPr lang="es-ES" sz="2800" dirty="0" smtClean="0"/>
              <a:t> </a:t>
            </a:r>
            <a:r>
              <a:rPr lang="es-ES" sz="2800" dirty="0" err="1" smtClean="0"/>
              <a:t>piktograma</a:t>
            </a:r>
            <a:r>
              <a:rPr lang="es-ES" sz="2800" dirty="0" smtClean="0"/>
              <a:t> </a:t>
            </a:r>
            <a:endParaRPr lang="es-ES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1124744"/>
            <a:ext cx="7992888" cy="47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smtClean="0"/>
              <a:t>2017tik </a:t>
            </a:r>
            <a:r>
              <a:rPr lang="es-ES" sz="2400" dirty="0" err="1" smtClean="0"/>
              <a:t>derrigorrezkoa</a:t>
            </a:r>
            <a:r>
              <a:rPr lang="es-ES" sz="2400" dirty="0" smtClean="0"/>
              <a:t>, </a:t>
            </a:r>
            <a:r>
              <a:rPr lang="eu-ES" sz="2400" dirty="0"/>
              <a:t>etiketan edo </a:t>
            </a:r>
            <a:r>
              <a:rPr lang="eu-ES" sz="2400" dirty="0" smtClean="0"/>
              <a:t>kartoian</a:t>
            </a:r>
          </a:p>
          <a:p>
            <a:r>
              <a:rPr lang="eu-ES" sz="2400" b="1" dirty="0">
                <a:solidFill>
                  <a:schemeClr val="accent5">
                    <a:lumMod val="75000"/>
                  </a:schemeClr>
                </a:solidFill>
              </a:rPr>
              <a:t>EZ</a:t>
            </a:r>
            <a:r>
              <a:rPr lang="eu-ES" sz="2400" dirty="0"/>
              <a:t> du gidatzea debekatzen; </a:t>
            </a:r>
            <a:r>
              <a:rPr lang="eu-ES" sz="2400" dirty="0" smtClean="0"/>
              <a:t>erabilera-orria </a:t>
            </a:r>
            <a:r>
              <a:rPr lang="eu-ES" sz="2400" dirty="0"/>
              <a:t>irakurtzea </a:t>
            </a:r>
            <a:r>
              <a:rPr lang="eu-ES" sz="2400" b="1" dirty="0" smtClean="0">
                <a:solidFill>
                  <a:schemeClr val="accent5">
                    <a:lumMod val="75000"/>
                  </a:schemeClr>
                </a:solidFill>
              </a:rPr>
              <a:t>OHARTARAZTEN DIO </a:t>
            </a:r>
            <a:r>
              <a:rPr lang="eu-ES" sz="2400" dirty="0" smtClean="0"/>
              <a:t>(albo ondorioak).</a:t>
            </a:r>
            <a:endParaRPr lang="es-ES" sz="2400" dirty="0"/>
          </a:p>
          <a:p>
            <a:r>
              <a:rPr lang="eu-ES" sz="2400" dirty="0" smtClean="0"/>
              <a:t> </a:t>
            </a:r>
            <a:r>
              <a:rPr lang="eu-ES" sz="2400" dirty="0"/>
              <a:t>Piktograma jartzea erabakitzeko irizpide </a:t>
            </a:r>
            <a:r>
              <a:rPr lang="eu-ES" sz="2400" dirty="0" smtClean="0"/>
              <a:t>nagusiak:</a:t>
            </a:r>
          </a:p>
          <a:p>
            <a:pPr lvl="1"/>
            <a:r>
              <a:rPr lang="eu-ES" sz="1800" dirty="0"/>
              <a:t>Gidatzeko gaitasunari buruzko azterketa espezifikoak </a:t>
            </a:r>
            <a:endParaRPr lang="eu-ES" sz="1800" dirty="0" smtClean="0"/>
          </a:p>
          <a:p>
            <a:pPr lvl="1"/>
            <a:r>
              <a:rPr lang="eu-ES" sz="1800" dirty="0"/>
              <a:t>Gidatzeko eta makinak erabiltzeko gaitasunean eragina izan dezaketen erreakzio kaltegarrien </a:t>
            </a:r>
            <a:r>
              <a:rPr lang="eu-ES" sz="1800" dirty="0" smtClean="0"/>
              <a:t>maiztasuna &gt;10%, edo % </a:t>
            </a:r>
            <a:r>
              <a:rPr lang="eu-ES" sz="1800" dirty="0"/>
              <a:t>1-10ekoa, aldi berean hainbat </a:t>
            </a:r>
            <a:r>
              <a:rPr lang="eu-ES" sz="1800" dirty="0" smtClean="0"/>
              <a:t>baldin </a:t>
            </a:r>
            <a:r>
              <a:rPr lang="eu-ES" sz="1800" dirty="0"/>
              <a:t>baditu.</a:t>
            </a:r>
            <a:r>
              <a:rPr lang="eu-ES" sz="1800" dirty="0" smtClean="0"/>
              <a:t> </a:t>
            </a:r>
          </a:p>
          <a:p>
            <a:pPr lvl="1"/>
            <a:r>
              <a:rPr lang="eu-ES" sz="1800" dirty="0"/>
              <a:t>Erreakzio horien </a:t>
            </a:r>
            <a:r>
              <a:rPr lang="eu-ES" sz="1800" dirty="0" err="1" smtClean="0"/>
              <a:t>larritasuna/garrantzia</a:t>
            </a:r>
            <a:endParaRPr lang="eu-ES" sz="1800" dirty="0" smtClean="0"/>
          </a:p>
          <a:p>
            <a:r>
              <a:rPr lang="eu-ES" sz="2400" dirty="0"/>
              <a:t>2015ean </a:t>
            </a:r>
            <a:r>
              <a:rPr lang="eu-ES" sz="2400" dirty="0" smtClean="0"/>
              <a:t>gehien kontsumitutako 15 </a:t>
            </a:r>
            <a:r>
              <a:rPr lang="eu-ES" sz="2400" dirty="0"/>
              <a:t>printzipio aktiboetatik </a:t>
            </a:r>
            <a:r>
              <a:rPr lang="eu-ES" sz="2400" dirty="0" smtClean="0"/>
              <a:t>6ek piktograma: </a:t>
            </a:r>
            <a:r>
              <a:rPr lang="eu-ES" sz="1800" dirty="0" err="1"/>
              <a:t>metamizol</a:t>
            </a:r>
            <a:r>
              <a:rPr lang="eu-ES" sz="1800" dirty="0"/>
              <a:t>, </a:t>
            </a:r>
            <a:r>
              <a:rPr lang="eu-ES" sz="1800" dirty="0" err="1"/>
              <a:t>lorazepam</a:t>
            </a:r>
            <a:r>
              <a:rPr lang="eu-ES" sz="1800" dirty="0"/>
              <a:t>, </a:t>
            </a:r>
            <a:r>
              <a:rPr lang="eu-ES" sz="1800" dirty="0" err="1"/>
              <a:t>tramadol</a:t>
            </a:r>
            <a:r>
              <a:rPr lang="eu-ES" sz="1800" dirty="0"/>
              <a:t>, </a:t>
            </a:r>
            <a:r>
              <a:rPr lang="eu-ES" sz="1800" dirty="0" err="1"/>
              <a:t>alprazolam</a:t>
            </a:r>
            <a:r>
              <a:rPr lang="eu-ES" sz="1800" dirty="0"/>
              <a:t>, </a:t>
            </a:r>
            <a:r>
              <a:rPr lang="eu-ES" sz="1800" dirty="0" err="1"/>
              <a:t>lormetazepam</a:t>
            </a:r>
            <a:r>
              <a:rPr lang="eu-ES" sz="1800" dirty="0"/>
              <a:t> eta </a:t>
            </a:r>
            <a:r>
              <a:rPr lang="eu-ES" sz="1800" dirty="0" err="1"/>
              <a:t>metforminak</a:t>
            </a:r>
            <a:endParaRPr lang="es-ES" sz="1800" dirty="0" smtClean="0"/>
          </a:p>
        </p:txBody>
      </p:sp>
      <p:pic>
        <p:nvPicPr>
          <p:cNvPr id="6" name="5 Imagen" descr="https://www.aemps.gob.es/industria/etiquetado/conduccion/img/conduccion-pic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71636" cy="113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tx2"/>
                </a:solidFill>
                <a:latin typeface="Arial Black" pitchFamily="34" charset="0"/>
              </a:rPr>
              <a:t>OSASUN-ARLOKO PROFESIONALAK PAZIENTEARI EMAN BEHAR DION INFORMAZIOA (II)</a:t>
            </a:r>
            <a:endParaRPr lang="es-ES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u-ES" sz="2000" dirty="0"/>
              <a:t>Gidatu edo makinak erabili aurretik</a:t>
            </a:r>
            <a:r>
              <a:rPr lang="eu-ES" sz="2000" dirty="0" smtClean="0"/>
              <a:t>, </a:t>
            </a:r>
            <a:r>
              <a:rPr lang="eu-ES" sz="2000" dirty="0"/>
              <a:t>hartzen ari den sendagaiak zein neurritan eragiten dion ezagutu </a:t>
            </a:r>
            <a:r>
              <a:rPr lang="eu-ES" sz="2000" dirty="0" smtClean="0"/>
              <a:t>beharra.</a:t>
            </a:r>
          </a:p>
          <a:p>
            <a:r>
              <a:rPr lang="eu-ES" sz="2000" dirty="0"/>
              <a:t>Tratamenduaren lehenengo egunetan edo dosia aldatzen </a:t>
            </a:r>
            <a:r>
              <a:rPr lang="eu-ES" sz="2000" dirty="0" smtClean="0"/>
              <a:t>denean </a:t>
            </a:r>
            <a:r>
              <a:rPr lang="eu-ES" sz="2000" dirty="0"/>
              <a:t>sendagaiaren eragina handiagoa</a:t>
            </a:r>
            <a:r>
              <a:rPr lang="eu-ES" sz="2000" dirty="0" err="1"/>
              <a:t> </a:t>
            </a:r>
            <a:r>
              <a:rPr lang="eu-ES" sz="2000" dirty="0" err="1" smtClean="0"/>
              <a:t>da. </a:t>
            </a:r>
          </a:p>
          <a:p>
            <a:r>
              <a:rPr lang="eu-ES" sz="2000" dirty="0"/>
              <a:t>Sendagaiaren inguruan eman zaizkion jarraibideak </a:t>
            </a:r>
            <a:r>
              <a:rPr lang="eu-ES" sz="2000" dirty="0" smtClean="0"/>
              <a:t>betetzea.</a:t>
            </a:r>
          </a:p>
          <a:p>
            <a:r>
              <a:rPr lang="eu-ES" sz="2000" dirty="0"/>
              <a:t>Sendagaiak </a:t>
            </a:r>
            <a:r>
              <a:rPr lang="eu-ES" sz="2000" dirty="0" smtClean="0"/>
              <a:t>+ alkohola </a:t>
            </a:r>
            <a:r>
              <a:rPr lang="eu-ES" sz="2000" dirty="0" err="1"/>
              <a:t>eta/edo</a:t>
            </a:r>
            <a:r>
              <a:rPr lang="eu-ES" sz="2000" dirty="0"/>
              <a:t> </a:t>
            </a:r>
            <a:r>
              <a:rPr lang="eu-ES" sz="2000" dirty="0" err="1"/>
              <a:t> drogak</a:t>
            </a:r>
            <a:r>
              <a:rPr lang="eu-ES" sz="2000" dirty="0"/>
              <a:t> </a:t>
            </a:r>
            <a:r>
              <a:rPr lang="eu-ES" sz="2000" dirty="0" smtClean="0"/>
              <a:t>ondorio </a:t>
            </a:r>
            <a:r>
              <a:rPr lang="eu-ES" sz="2000" dirty="0"/>
              <a:t>kaltegarriak izateko arriskua areagotu </a:t>
            </a:r>
            <a:r>
              <a:rPr lang="eu-ES" sz="2000" dirty="0" smtClean="0"/>
              <a:t>dezake eta</a:t>
            </a:r>
            <a:r>
              <a:rPr lang="eu-ES" sz="2000" dirty="0"/>
              <a:t>, gainera, gidatzeko gaitasunean eragin kaltegarria </a:t>
            </a:r>
            <a:r>
              <a:rPr lang="eu-ES" sz="2000" dirty="0" smtClean="0"/>
              <a:t>izan. </a:t>
            </a:r>
            <a:r>
              <a:rPr lang="eu-ES" sz="2000" dirty="0"/>
              <a:t>Edozein alkohol kopuru hartu ondoren, beti gidatzea saihestu behar duela gogorarazi.   </a:t>
            </a:r>
            <a:endParaRPr lang="es-ES" sz="2000" dirty="0"/>
          </a:p>
          <a:p>
            <a:r>
              <a:rPr lang="eu-ES" sz="2000" dirty="0" smtClean="0"/>
              <a:t>Normalean </a:t>
            </a:r>
            <a:r>
              <a:rPr lang="eu-ES" sz="2000" dirty="0"/>
              <a:t>gidatu behar badu, beti esan behar </a:t>
            </a:r>
            <a:r>
              <a:rPr lang="eu-ES" sz="2000" dirty="0" smtClean="0"/>
              <a:t>du.</a:t>
            </a:r>
          </a:p>
          <a:p>
            <a:r>
              <a:rPr lang="eu-ES" sz="2000" dirty="0"/>
              <a:t>Hartzen ari den sendagaiari eta gidatzean duen eraginari buruzko edozein zalantza </a:t>
            </a:r>
            <a:r>
              <a:rPr lang="eu-ES" sz="2000" dirty="0" smtClean="0"/>
              <a:t>kontsultatzea.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3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HERRITARRENTZAKO INFORMAZIOA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dirty="0" err="1" smtClean="0"/>
              <a:t>Triptikoa</a:t>
            </a:r>
            <a:r>
              <a:rPr lang="es-ES" dirty="0" smtClean="0"/>
              <a:t> </a:t>
            </a:r>
            <a:r>
              <a:rPr lang="es-ES" sz="1800" dirty="0" smtClean="0"/>
              <a:t>(</a:t>
            </a:r>
            <a:r>
              <a:rPr lang="eu-ES" sz="1800" dirty="0"/>
              <a:t>Trafiko Zuzendaritza Nagusiaren eta Osasun, Gizarte Segurantza eta Berdintasun Ministerioaren kanpaina</a:t>
            </a:r>
            <a:r>
              <a:rPr lang="es-ES" sz="1800" dirty="0" smtClean="0"/>
              <a:t>)</a:t>
            </a:r>
            <a:endParaRPr lang="es-ES" dirty="0"/>
          </a:p>
          <a:p>
            <a:pPr marL="0" indent="0">
              <a:buNone/>
            </a:pPr>
            <a:r>
              <a:rPr lang="es-ES" sz="1800" u="sng" dirty="0" smtClean="0">
                <a:hlinkClick r:id="rId2"/>
              </a:rPr>
              <a:t>http</a:t>
            </a:r>
            <a:r>
              <a:rPr lang="es-ES" sz="1800" u="sng" dirty="0">
                <a:hlinkClick r:id="rId2"/>
              </a:rPr>
              <a:t>://www.msssi.gob.</a:t>
            </a:r>
            <a:r>
              <a:rPr lang="es-ES" sz="1800" dirty="0">
                <a:hlinkClick r:id="rId2"/>
              </a:rPr>
              <a:t>e</a:t>
            </a:r>
            <a:r>
              <a:rPr lang="es-ES" sz="1800" u="sng" dirty="0">
                <a:hlinkClick r:id="rId2"/>
              </a:rPr>
              <a:t>s/ciudadanos/accidentes/accidentesTrafico/docs/Medicamentos_conduccion_PoblacionGeneral_horizontal.pdf</a:t>
            </a:r>
            <a:endParaRPr lang="es-ES" sz="1800" u="sng" dirty="0"/>
          </a:p>
          <a:p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esteka</a:t>
            </a:r>
            <a:r>
              <a:rPr lang="es-ES" dirty="0" smtClean="0"/>
              <a:t> </a:t>
            </a:r>
            <a:r>
              <a:rPr lang="es-ES" dirty="0" err="1" smtClean="0"/>
              <a:t>batzuk</a:t>
            </a:r>
            <a:r>
              <a:rPr lang="es-ES" dirty="0" smtClean="0"/>
              <a:t>:</a:t>
            </a:r>
            <a:endParaRPr lang="es-ES" dirty="0"/>
          </a:p>
          <a:p>
            <a:pPr lvl="1"/>
            <a:r>
              <a:rPr lang="es-ES" sz="1400" u="sng" dirty="0">
                <a:hlinkClick r:id="rId3"/>
              </a:rPr>
              <a:t>http://www.osakidetza.euskadi.eus/informacion/i-botika-informacion-ciudadana-sobre-medicamentos/r85-pkcevi08/es/</a:t>
            </a:r>
            <a:endParaRPr lang="es-ES" sz="1400" dirty="0"/>
          </a:p>
          <a:p>
            <a:pPr lvl="1"/>
            <a:r>
              <a:rPr lang="es-ES" sz="1400" u="sng" dirty="0">
                <a:hlinkClick r:id="rId4"/>
              </a:rPr>
              <a:t>https://www.trafikoa.net/wps/wcm/connect/0d2a2c804b00b1c891aebf2db17d2efd/MEDICAMENTOS-folleto.pdf?MOD=AJPERES</a:t>
            </a:r>
            <a:endParaRPr lang="es-ES" sz="1400" dirty="0"/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369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Informazio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gehiago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eta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bibliografia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…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84213" y="2413000"/>
            <a:ext cx="4679875" cy="2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s-ES_tradnl" sz="2800" b="1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>
              <a:latin typeface="Arial Unicode MS" pitchFamily="34" charset="-128"/>
            </a:endParaRPr>
          </a:p>
          <a:p>
            <a:pPr lvl="0"/>
            <a:r>
              <a:rPr lang="es-ES_tradnl" sz="2800" b="1" u="sng" dirty="0">
                <a:hlinkClick r:id="rId7"/>
              </a:rPr>
              <a:t>INFAC  LIB 25; </a:t>
            </a:r>
            <a:r>
              <a:rPr lang="es-ES_tradnl" sz="2800" b="1" u="sng" dirty="0" err="1">
                <a:hlinkClick r:id="rId7"/>
              </a:rPr>
              <a:t>Zk</a:t>
            </a:r>
            <a:r>
              <a:rPr lang="es-ES_tradnl" sz="2800" b="1" u="sng" dirty="0">
                <a:hlinkClick r:id="rId7"/>
              </a:rPr>
              <a:t>. 7</a:t>
            </a:r>
            <a:endParaRPr lang="es-ES" sz="2800" dirty="0"/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869266" y="2413000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err="1" smtClean="0">
                <a:solidFill>
                  <a:schemeClr val="tx2"/>
                </a:solidFill>
                <a:latin typeface="Arial Black" pitchFamily="34" charset="0"/>
              </a:rPr>
              <a:t>Aurkibidea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1124744"/>
            <a:ext cx="7772400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Sarrera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Sendagaiek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gidatzeko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gaitasunean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duten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eragina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Preskribatzeko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gomendioak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Osasun-arloko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profesionalak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pazienteari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eman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behar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informazioa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Herritarrentzako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informazioa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SARRERA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Trafiko-istripuek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osasun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publikoko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arazo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handia</a:t>
            </a:r>
            <a:r>
              <a:rPr lang="es-ES" sz="2000" dirty="0">
                <a:latin typeface="Arial Unicode MS" pitchFamily="34" charset="-128"/>
              </a:rPr>
              <a:t> </a:t>
            </a:r>
            <a:r>
              <a:rPr lang="es-ES" sz="2000" dirty="0" smtClean="0">
                <a:latin typeface="Arial Unicode MS" pitchFamily="34" charset="-128"/>
              </a:rPr>
              <a:t>eta </a:t>
            </a:r>
            <a:r>
              <a:rPr lang="es-ES" sz="2000" dirty="0" err="1" smtClean="0">
                <a:latin typeface="Arial Unicode MS" pitchFamily="34" charset="-128"/>
              </a:rPr>
              <a:t>osasun</a:t>
            </a:r>
            <a:r>
              <a:rPr lang="es-ES" sz="2000" dirty="0" smtClean="0">
                <a:latin typeface="Arial Unicode MS" pitchFamily="34" charset="-128"/>
              </a:rPr>
              <a:t>- </a:t>
            </a:r>
            <a:r>
              <a:rPr lang="es-ES" sz="2000" dirty="0" err="1" smtClean="0">
                <a:latin typeface="Arial Unicode MS" pitchFamily="34" charset="-128"/>
              </a:rPr>
              <a:t>nahiz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gizarte-arloko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kostu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ekonomiko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handiak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sortzen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dituzte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Trafiko-istripuetan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eragina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duten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faktore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asko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daude;horien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artean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sendagaien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kontsumoak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gero</a:t>
            </a:r>
            <a:r>
              <a:rPr lang="es-ES" sz="2000" dirty="0" smtClean="0">
                <a:latin typeface="Arial Unicode MS" pitchFamily="34" charset="-128"/>
              </a:rPr>
              <a:t> eta </a:t>
            </a:r>
            <a:r>
              <a:rPr lang="es-ES" sz="2000" dirty="0" err="1" smtClean="0">
                <a:latin typeface="Arial Unicode MS" pitchFamily="34" charset="-128"/>
              </a:rPr>
              <a:t>interes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handiagoa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pizten</a:t>
            </a:r>
            <a:r>
              <a:rPr lang="es-ES" sz="2000" dirty="0" smtClean="0">
                <a:latin typeface="Arial Unicode MS" pitchFamily="34" charset="-128"/>
              </a:rPr>
              <a:t> du.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Trafiko-istripu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gehienak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sahiestu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daitezke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Prebentzioa</a:t>
            </a:r>
            <a:r>
              <a:rPr lang="es-ES" sz="2000" dirty="0" smtClean="0">
                <a:latin typeface="Arial Unicode MS" pitchFamily="34" charset="-128"/>
              </a:rPr>
              <a:t>: </a:t>
            </a:r>
            <a:r>
              <a:rPr lang="es-ES" sz="2000" dirty="0" err="1" smtClean="0">
                <a:latin typeface="Arial Unicode MS" pitchFamily="34" charset="-128"/>
              </a:rPr>
              <a:t>prozesuko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eragile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guztien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inplikazioa</a:t>
            </a:r>
            <a:r>
              <a:rPr lang="es-ES" sz="2000" dirty="0" smtClean="0">
                <a:latin typeface="Arial Unicode MS" pitchFamily="34" charset="-128"/>
              </a:rPr>
              <a:t>. </a:t>
            </a:r>
            <a:r>
              <a:rPr lang="es-ES" sz="2000" dirty="0" err="1" smtClean="0">
                <a:latin typeface="Arial Unicode MS" pitchFamily="34" charset="-128"/>
              </a:rPr>
              <a:t>Sendagaien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kasuan</a:t>
            </a:r>
            <a:r>
              <a:rPr lang="es-ES" sz="2000" dirty="0" smtClean="0">
                <a:latin typeface="Arial Unicode MS" pitchFamily="34" charset="-128"/>
              </a:rPr>
              <a:t>: </a:t>
            </a:r>
            <a:r>
              <a:rPr lang="es-ES" sz="2000" dirty="0" err="1" smtClean="0">
                <a:latin typeface="Arial Unicode MS" pitchFamily="34" charset="-128"/>
              </a:rPr>
              <a:t>pazientea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preskriptorea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dispentsatzailea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farmazia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laborategiak</a:t>
            </a:r>
            <a:r>
              <a:rPr lang="es-ES" sz="2000" dirty="0" smtClean="0">
                <a:latin typeface="Arial Unicode MS" pitchFamily="34" charset="-128"/>
              </a:rPr>
              <a:t>, </a:t>
            </a:r>
            <a:r>
              <a:rPr lang="es-ES" sz="2000" dirty="0" err="1" smtClean="0">
                <a:latin typeface="Arial Unicode MS" pitchFamily="34" charset="-128"/>
              </a:rPr>
              <a:t>osasun</a:t>
            </a:r>
            <a:r>
              <a:rPr lang="es-ES" sz="2000" dirty="0" smtClean="0">
                <a:latin typeface="Arial Unicode MS" pitchFamily="34" charset="-128"/>
              </a:rPr>
              <a:t>- eta </a:t>
            </a:r>
            <a:r>
              <a:rPr lang="es-ES" sz="2000" dirty="0" err="1" smtClean="0">
                <a:latin typeface="Arial Unicode MS" pitchFamily="34" charset="-128"/>
              </a:rPr>
              <a:t>trafiko</a:t>
            </a:r>
            <a:r>
              <a:rPr lang="es-ES" sz="2000" dirty="0" smtClean="0">
                <a:latin typeface="Arial Unicode MS" pitchFamily="34" charset="-128"/>
              </a:rPr>
              <a:t>- </a:t>
            </a:r>
            <a:r>
              <a:rPr lang="es-ES" sz="2000" dirty="0" err="1" smtClean="0">
                <a:latin typeface="Arial Unicode MS" pitchFamily="34" charset="-128"/>
              </a:rPr>
              <a:t>agintariak</a:t>
            </a:r>
            <a:r>
              <a:rPr lang="es-ES" sz="2000" dirty="0" smtClean="0">
                <a:latin typeface="Arial Unicode MS" pitchFamily="34" charset="-128"/>
              </a:rPr>
              <a:t>. </a:t>
            </a:r>
            <a:r>
              <a:rPr lang="es-ES" sz="2000" dirty="0" err="1" smtClean="0">
                <a:latin typeface="Arial Unicode MS" pitchFamily="34" charset="-128"/>
              </a:rPr>
              <a:t>Sendagaien</a:t>
            </a:r>
            <a:r>
              <a:rPr lang="es-ES" sz="2000" dirty="0" smtClean="0">
                <a:latin typeface="Arial Unicode MS" pitchFamily="34" charset="-128"/>
              </a:rPr>
              <a:t> eta </a:t>
            </a:r>
            <a:r>
              <a:rPr lang="es-ES" sz="2000" dirty="0" err="1" smtClean="0">
                <a:latin typeface="Arial Unicode MS" pitchFamily="34" charset="-128"/>
              </a:rPr>
              <a:t>gidatzeari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buruzko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Espainiako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kontsentsua</a:t>
            </a:r>
            <a:r>
              <a:rPr lang="es-ES" sz="2000" dirty="0" smtClean="0">
                <a:latin typeface="Arial Unicode MS" pitchFamily="34" charset="-128"/>
              </a:rPr>
              <a:t>: </a:t>
            </a:r>
            <a:r>
              <a:rPr lang="es-ES" sz="2000" dirty="0" err="1" smtClean="0">
                <a:latin typeface="Arial Unicode MS" pitchFamily="34" charset="-128"/>
              </a:rPr>
              <a:t>herritarrentzako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informazioa</a:t>
            </a:r>
            <a:r>
              <a:rPr lang="es-ES" sz="2000" dirty="0" smtClean="0">
                <a:latin typeface="Arial Unicode MS" pitchFamily="34" charset="-128"/>
              </a:rPr>
              <a:t> eta </a:t>
            </a:r>
            <a:r>
              <a:rPr lang="es-ES" sz="2000" dirty="0" err="1" smtClean="0">
                <a:latin typeface="Arial Unicode MS" pitchFamily="34" charset="-128"/>
              </a:rPr>
              <a:t>osasun-aroloko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profesionalen</a:t>
            </a:r>
            <a:r>
              <a:rPr lang="es-ES" sz="2000" dirty="0" smtClean="0">
                <a:latin typeface="Arial Unicode MS" pitchFamily="34" charset="-128"/>
              </a:rPr>
              <a:t> rola.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Arial Unicode MS" pitchFamily="34" charset="-128"/>
              </a:rPr>
              <a:t>INFACaren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helburua</a:t>
            </a:r>
            <a:r>
              <a:rPr lang="es-ES" sz="2000" dirty="0" smtClean="0">
                <a:latin typeface="Arial Unicode MS" pitchFamily="34" charset="-128"/>
              </a:rPr>
              <a:t>: </a:t>
            </a:r>
            <a:r>
              <a:rPr lang="es-ES" sz="2000" dirty="0" err="1" smtClean="0">
                <a:latin typeface="Arial Unicode MS" pitchFamily="34" charset="-128"/>
              </a:rPr>
              <a:t>kontsentsu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dokumentua</a:t>
            </a:r>
            <a:r>
              <a:rPr lang="es-ES" sz="2000" dirty="0" smtClean="0">
                <a:latin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</a:rPr>
              <a:t>ezagutaraztea</a:t>
            </a:r>
            <a:r>
              <a:rPr lang="es-ES" sz="2000" dirty="0" smtClean="0">
                <a:latin typeface="Arial Unicode MS" pitchFamily="34" charset="-128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tx2"/>
                </a:solidFill>
                <a:latin typeface="Arial Black" pitchFamily="34" charset="0"/>
              </a:rPr>
              <a:t>SENDAGAIEK GIDATZEKO GAITASUNEAN DUTEN ERAGINA (I)</a:t>
            </a:r>
            <a:endParaRPr lang="es-ES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/>
              <a:t>Ondorio</a:t>
            </a:r>
            <a:r>
              <a:rPr lang="es-ES" dirty="0"/>
              <a:t> </a:t>
            </a:r>
            <a:r>
              <a:rPr lang="es-ES" dirty="0" err="1"/>
              <a:t>terapeutikoak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albo </a:t>
            </a:r>
            <a:r>
              <a:rPr lang="es-ES" dirty="0" err="1"/>
              <a:t>ondorioak</a:t>
            </a:r>
            <a:endParaRPr lang="es-ES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/>
              <a:t>Ondorio</a:t>
            </a:r>
            <a:r>
              <a:rPr lang="es-ES" dirty="0"/>
              <a:t> </a:t>
            </a:r>
            <a:r>
              <a:rPr lang="es-ES" dirty="0" err="1"/>
              <a:t>garrantzitsuenak</a:t>
            </a:r>
            <a:r>
              <a:rPr lang="es-ES" dirty="0"/>
              <a:t>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u-ES" dirty="0" err="1"/>
              <a:t>Somnolentzia</a:t>
            </a:r>
            <a:r>
              <a:rPr lang="eu-ES" dirty="0"/>
              <a:t>, koordinazio </a:t>
            </a:r>
            <a:r>
              <a:rPr lang="eu-ES" dirty="0" err="1"/>
              <a:t>psikomotorraren</a:t>
            </a:r>
            <a:r>
              <a:rPr lang="eu-ES" dirty="0"/>
              <a:t> galera, jokabide-aldaketak, oreka-nahasmenduak eta alterazio </a:t>
            </a:r>
            <a:r>
              <a:rPr lang="eu-ES" dirty="0" smtClean="0"/>
              <a:t>sentsorialak.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u-ES" dirty="0"/>
              <a:t>Sendagaia eta gidatzearen arteko harremana ez da beti negatiboa</a:t>
            </a:r>
            <a:endParaRPr lang="es-ES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316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tx2"/>
                </a:solidFill>
                <a:latin typeface="Arial Black" pitchFamily="34" charset="0"/>
              </a:rPr>
              <a:t>SENDAGAIEK GIDATZEKO GAITASUNEAN DUTEN ERAGINA (II)</a:t>
            </a:r>
            <a:endParaRPr lang="es-ES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u-ES" dirty="0" smtClean="0"/>
              <a:t>Gidatzeko </a:t>
            </a:r>
            <a:r>
              <a:rPr lang="eu-ES" dirty="0"/>
              <a:t>gaitasunari eragiten dioten sendagaietatik maizenik </a:t>
            </a:r>
            <a:r>
              <a:rPr lang="eu-ES" dirty="0" err="1"/>
              <a:t> preskribatzen</a:t>
            </a:r>
            <a:r>
              <a:rPr lang="eu-ES" dirty="0"/>
              <a:t> </a:t>
            </a:r>
            <a:r>
              <a:rPr lang="eu-ES" dirty="0" smtClean="0"/>
              <a:t>dira: </a:t>
            </a:r>
            <a:r>
              <a:rPr lang="eu-ES" dirty="0"/>
              <a:t> </a:t>
            </a:r>
            <a:endParaRPr lang="eu-ES" dirty="0" smtClean="0"/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u-ES" dirty="0"/>
              <a:t>analgesiko </a:t>
            </a:r>
            <a:r>
              <a:rPr lang="eu-ES" dirty="0" err="1"/>
              <a:t>opioideak</a:t>
            </a:r>
            <a:r>
              <a:rPr lang="eu-ES" dirty="0"/>
              <a:t>, </a:t>
            </a:r>
            <a:r>
              <a:rPr lang="eu-ES" dirty="0" err="1"/>
              <a:t>antiepileptikoak</a:t>
            </a:r>
            <a:r>
              <a:rPr lang="eu-ES" dirty="0"/>
              <a:t>, </a:t>
            </a:r>
            <a:r>
              <a:rPr lang="eu-ES" dirty="0" err="1"/>
              <a:t>bentzodiazepinak</a:t>
            </a:r>
            <a:r>
              <a:rPr lang="eu-ES" dirty="0"/>
              <a:t>, hipnotiko lasaigarriak, </a:t>
            </a:r>
            <a:r>
              <a:rPr lang="eu-ES" dirty="0" err="1"/>
              <a:t>antidepresibo</a:t>
            </a:r>
            <a:r>
              <a:rPr lang="eu-ES" dirty="0"/>
              <a:t> batzuk eta lehenengo belaunaldiko </a:t>
            </a:r>
            <a:r>
              <a:rPr lang="eu-ES" dirty="0" err="1"/>
              <a:t>antihistaminikoak</a:t>
            </a:r>
            <a:r>
              <a:rPr lang="eu-ES" dirty="0"/>
              <a:t>.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95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Taula: </a:t>
            </a:r>
            <a:r>
              <a:rPr lang="es-ES" sz="2000" b="1" dirty="0" err="1" smtClean="0"/>
              <a:t>Gidatzeko</a:t>
            </a:r>
            <a:r>
              <a:rPr lang="es-ES" sz="2000" b="1" dirty="0" smtClean="0"/>
              <a:t> </a:t>
            </a:r>
            <a:r>
              <a:rPr lang="es-ES" sz="2000" b="1" dirty="0"/>
              <a:t>gaitasuna oztopatu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 smtClean="0"/>
              <a:t>sendagaiak</a:t>
            </a:r>
            <a:r>
              <a:rPr lang="es-ES" sz="2000" b="1" dirty="0" smtClean="0"/>
              <a:t> (I) 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t="18637" r="32928" b="31663"/>
          <a:stretch/>
        </p:blipFill>
        <p:spPr bwMode="auto">
          <a:xfrm>
            <a:off x="755576" y="1196752"/>
            <a:ext cx="7903618" cy="416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Taula: </a:t>
            </a:r>
            <a:r>
              <a:rPr lang="es-ES" sz="2000" b="1" dirty="0" err="1"/>
              <a:t>Gidatzeko</a:t>
            </a:r>
            <a:r>
              <a:rPr lang="es-ES" sz="2000" b="1" dirty="0"/>
              <a:t> </a:t>
            </a:r>
            <a:r>
              <a:rPr lang="es-ES" sz="2000" b="1" dirty="0" err="1"/>
              <a:t>gaitasuna</a:t>
            </a:r>
            <a:r>
              <a:rPr lang="es-ES" sz="2000" b="1" dirty="0"/>
              <a:t> </a:t>
            </a:r>
            <a:r>
              <a:rPr lang="es-ES" sz="2000" b="1" dirty="0" err="1"/>
              <a:t>oztopatu</a:t>
            </a:r>
            <a:r>
              <a:rPr lang="es-ES" sz="2000" b="1" dirty="0"/>
              <a:t>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/>
              <a:t>sendagaiak</a:t>
            </a:r>
            <a:r>
              <a:rPr lang="es-ES" sz="2000" b="1" dirty="0"/>
              <a:t> (</a:t>
            </a:r>
            <a:r>
              <a:rPr lang="es-ES" sz="2000" b="1" dirty="0" smtClean="0"/>
              <a:t>II) </a:t>
            </a:r>
            <a:endParaRPr lang="es-E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4469" r="32528" b="46092"/>
          <a:stretch/>
        </p:blipFill>
        <p:spPr bwMode="auto">
          <a:xfrm>
            <a:off x="467544" y="1484784"/>
            <a:ext cx="8136904" cy="33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Taula: </a:t>
            </a:r>
            <a:r>
              <a:rPr lang="es-ES" sz="2000" b="1" dirty="0" err="1"/>
              <a:t>Gidatzeko</a:t>
            </a:r>
            <a:r>
              <a:rPr lang="es-ES" sz="2000" b="1" dirty="0"/>
              <a:t> </a:t>
            </a:r>
            <a:r>
              <a:rPr lang="es-ES" sz="2000" b="1" dirty="0" err="1"/>
              <a:t>gaitasuna</a:t>
            </a:r>
            <a:r>
              <a:rPr lang="es-ES" sz="2000" b="1" dirty="0"/>
              <a:t> </a:t>
            </a:r>
            <a:r>
              <a:rPr lang="es-ES" sz="2000" b="1" dirty="0" err="1"/>
              <a:t>oztopatu</a:t>
            </a:r>
            <a:r>
              <a:rPr lang="es-ES" sz="2000" b="1" dirty="0"/>
              <a:t>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/>
              <a:t>sendagaiak</a:t>
            </a:r>
            <a:r>
              <a:rPr lang="es-ES" sz="2000" b="1" dirty="0"/>
              <a:t> (</a:t>
            </a:r>
            <a:r>
              <a:rPr lang="es-ES" sz="2000" b="1" dirty="0" smtClean="0"/>
              <a:t>III) </a:t>
            </a:r>
            <a:endParaRPr lang="es-E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0621" r="32929" b="48016"/>
          <a:stretch/>
        </p:blipFill>
        <p:spPr bwMode="auto">
          <a:xfrm>
            <a:off x="755576" y="1392999"/>
            <a:ext cx="7632848" cy="332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/>
              <a:t>Taula: </a:t>
            </a:r>
            <a:r>
              <a:rPr lang="es-ES" sz="2000" b="1" dirty="0" err="1"/>
              <a:t>Gidatzeko</a:t>
            </a:r>
            <a:r>
              <a:rPr lang="es-ES" sz="2000" b="1" dirty="0"/>
              <a:t> </a:t>
            </a:r>
            <a:r>
              <a:rPr lang="es-ES" sz="2000" b="1" dirty="0" err="1"/>
              <a:t>gaitasuna</a:t>
            </a:r>
            <a:r>
              <a:rPr lang="es-ES" sz="2000" b="1" dirty="0"/>
              <a:t> </a:t>
            </a:r>
            <a:r>
              <a:rPr lang="es-ES" sz="2000" b="1" dirty="0" err="1"/>
              <a:t>oztopatu</a:t>
            </a:r>
            <a:r>
              <a:rPr lang="es-ES" sz="2000" b="1" dirty="0"/>
              <a:t> </a:t>
            </a:r>
            <a:r>
              <a:rPr lang="es-ES" sz="2000" b="1" dirty="0" err="1"/>
              <a:t>dezaketen</a:t>
            </a:r>
            <a:r>
              <a:rPr lang="es-ES" sz="2000" b="1" dirty="0"/>
              <a:t> </a:t>
            </a:r>
            <a:r>
              <a:rPr lang="es-ES" sz="2000" b="1" dirty="0" err="1"/>
              <a:t>sendagaiak</a:t>
            </a:r>
            <a:r>
              <a:rPr lang="es-ES" sz="2000" b="1" dirty="0"/>
              <a:t> (</a:t>
            </a:r>
            <a:r>
              <a:rPr lang="es-ES" sz="2000" b="1" dirty="0" smtClean="0"/>
              <a:t>IV)</a:t>
            </a:r>
            <a:endParaRPr lang="es-E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4469" r="32542" b="32098"/>
          <a:stretch/>
        </p:blipFill>
        <p:spPr bwMode="auto">
          <a:xfrm>
            <a:off x="786139" y="1196752"/>
            <a:ext cx="7530277" cy="42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492</Words>
  <Application>Microsoft Office PowerPoint</Application>
  <PresentationFormat>Presentación en pantalla (4:3)</PresentationFormat>
  <Paragraphs>68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3_Diseño personalizado</vt:lpstr>
      <vt:lpstr>SENDAGAIAK ETA GIDATZEA  25 Lib, 7 zk. 2017 urtea </vt:lpstr>
      <vt:lpstr>Aurkibidea</vt:lpstr>
      <vt:lpstr>SARRERA</vt:lpstr>
      <vt:lpstr>SENDAGAIEK GIDATZEKO GAITASUNEAN DUTEN ERAGINA (I)</vt:lpstr>
      <vt:lpstr>SENDAGAIEK GIDATZEKO GAITASUNEAN DUTEN ERAGINA (II)</vt:lpstr>
      <vt:lpstr>Taula: Gidatzeko gaitasuna oztopatu dezaketen sendagaiak (I) </vt:lpstr>
      <vt:lpstr>Taula: Gidatzeko gaitasuna oztopatu dezaketen sendagaiak (II) </vt:lpstr>
      <vt:lpstr>Taula: Gidatzeko gaitasuna oztopatu dezaketen sendagaiak (III) </vt:lpstr>
      <vt:lpstr>Taula: Gidatzeko gaitasuna oztopatu dezaketen sendagaiak (IV)</vt:lpstr>
      <vt:lpstr>Taula: Gidatzeko gaitasuna oztopatu dezaketen sendagaiak (V)</vt:lpstr>
      <vt:lpstr>Taula: Gidatzeko gaitasuna oztopatu dezaketen sendagaiak (VI)</vt:lpstr>
      <vt:lpstr>PRESKRIBATZEKO GOMENDIOAK (I)</vt:lpstr>
      <vt:lpstr>PRESKRIBATZEKO GOMENDIOAK (II)</vt:lpstr>
      <vt:lpstr>OSASUN-ARLOKO PROFESIONALAK PAZIENTEARI EMAN BEHAR DION INFORMAZIOA (I)</vt:lpstr>
      <vt:lpstr>Sendagaien eta gidatzearen  inguruko piktograma </vt:lpstr>
      <vt:lpstr>OSASUN-ARLOKO PROFESIONALAK PAZIENTEARI EMAN BEHAR DION INFORMAZIOA (II)</vt:lpstr>
      <vt:lpstr>HERRITARRENTZAKO INFORMAZIOA</vt:lpstr>
      <vt:lpstr>Informazio gehiago eta bibliografia…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Farmakoterapia Informazioa</dc:title>
  <dc:creator>COMITE REDACCION INFAC</dc:creator>
  <cp:lastModifiedBy>Varona Garcia, Carlos Felipe</cp:lastModifiedBy>
  <cp:revision>191</cp:revision>
  <dcterms:created xsi:type="dcterms:W3CDTF">2007-11-13T08:52:06Z</dcterms:created>
  <dcterms:modified xsi:type="dcterms:W3CDTF">2017-11-16T10:11:50Z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